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3" r:id="rId2"/>
  </p:sldMasterIdLst>
  <p:notesMasterIdLst>
    <p:notesMasterId r:id="rId25"/>
  </p:notesMasterIdLst>
  <p:sldIdLst>
    <p:sldId id="346" r:id="rId3"/>
    <p:sldId id="542" r:id="rId4"/>
    <p:sldId id="543" r:id="rId5"/>
    <p:sldId id="545" r:id="rId6"/>
    <p:sldId id="546" r:id="rId7"/>
    <p:sldId id="549" r:id="rId8"/>
    <p:sldId id="547" r:id="rId9"/>
    <p:sldId id="548" r:id="rId10"/>
    <p:sldId id="550" r:id="rId11"/>
    <p:sldId id="551" r:id="rId12"/>
    <p:sldId id="552" r:id="rId13"/>
    <p:sldId id="544" r:id="rId14"/>
    <p:sldId id="553" r:id="rId15"/>
    <p:sldId id="554" r:id="rId16"/>
    <p:sldId id="555" r:id="rId17"/>
    <p:sldId id="556" r:id="rId18"/>
    <p:sldId id="557" r:id="rId19"/>
    <p:sldId id="558" r:id="rId20"/>
    <p:sldId id="559" r:id="rId21"/>
    <p:sldId id="560" r:id="rId22"/>
    <p:sldId id="561" r:id="rId23"/>
    <p:sldId id="484" r:id="rId2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C9EE58-754D-4578-BAD6-88CBC0EF17A8}">
          <p14:sldIdLst>
            <p14:sldId id="346"/>
            <p14:sldId id="542"/>
            <p14:sldId id="543"/>
            <p14:sldId id="545"/>
            <p14:sldId id="546"/>
            <p14:sldId id="549"/>
            <p14:sldId id="547"/>
            <p14:sldId id="548"/>
            <p14:sldId id="550"/>
            <p14:sldId id="551"/>
            <p14:sldId id="552"/>
            <p14:sldId id="544"/>
            <p14:sldId id="553"/>
            <p14:sldId id="554"/>
            <p14:sldId id="555"/>
            <p14:sldId id="556"/>
            <p14:sldId id="557"/>
            <p14:sldId id="558"/>
            <p14:sldId id="559"/>
            <p14:sldId id="560"/>
            <p14:sldId id="561"/>
          </p14:sldIdLst>
        </p14:section>
        <p14:section name="Untitled Section" id="{2E4DAD80-B0AB-4216-9103-8922DBB47197}">
          <p14:sldIdLst>
            <p14:sldId id="48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8A06"/>
    <a:srgbClr val="1FA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81327" autoAdjust="0"/>
  </p:normalViewPr>
  <p:slideViewPr>
    <p:cSldViewPr snapToGrid="0" snapToObjects="1">
      <p:cViewPr varScale="1">
        <p:scale>
          <a:sx n="94" d="100"/>
          <a:sy n="94" d="100"/>
        </p:scale>
        <p:origin x="610"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16-4-2018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3275060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5</a:t>
            </a:fld>
            <a:endParaRPr lang="nl-NL"/>
          </a:p>
        </p:txBody>
      </p:sp>
    </p:spTree>
    <p:extLst>
      <p:ext uri="{BB962C8B-B14F-4D97-AF65-F5344CB8AC3E}">
        <p14:creationId xmlns:p14="http://schemas.microsoft.com/office/powerpoint/2010/main" val="2477643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7</a:t>
            </a:fld>
            <a:endParaRPr lang="nl-NL"/>
          </a:p>
        </p:txBody>
      </p:sp>
    </p:spTree>
    <p:extLst>
      <p:ext uri="{BB962C8B-B14F-4D97-AF65-F5344CB8AC3E}">
        <p14:creationId xmlns:p14="http://schemas.microsoft.com/office/powerpoint/2010/main" val="1732084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8</a:t>
            </a:fld>
            <a:endParaRPr lang="nl-NL"/>
          </a:p>
        </p:txBody>
      </p:sp>
    </p:spTree>
    <p:extLst>
      <p:ext uri="{BB962C8B-B14F-4D97-AF65-F5344CB8AC3E}">
        <p14:creationId xmlns:p14="http://schemas.microsoft.com/office/powerpoint/2010/main" val="1590137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https://docs.google.com/forms/d/1rhh_y83vxLllTLXlTDXYwbbYmaAapzsy3nqdrYLj_V4/edit#responses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0885828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16-Apr-18</a:t>
            </a:fld>
            <a:endParaRPr lang="nl-NL" noProof="0" dirty="0"/>
          </a:p>
        </p:txBody>
      </p:sp>
      <p:sp>
        <p:nvSpPr>
          <p:cNvPr id="6" name="Footer Placeholder 5"/>
          <p:cNvSpPr>
            <a:spLocks noGrp="1"/>
          </p:cNvSpPr>
          <p:nvPr>
            <p:ph type="ftr" sz="quarter" idx="11"/>
          </p:nvPr>
        </p:nvSpPr>
        <p:spPr/>
        <p:txBody>
          <a:bodyPr/>
          <a:lstStyle/>
          <a:p>
            <a:r>
              <a:rPr lang="en-US" noProof="0" dirty="0" err="1" smtClean="0"/>
              <a:t>Kennismaking</a:t>
            </a:r>
            <a:r>
              <a:rPr lang="en-US" noProof="0" dirty="0" smtClean="0"/>
              <a:t> Flex I.D. &amp; AMIS, April 2018</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16-Apr-18</a:t>
            </a:fld>
            <a:endParaRPr lang="nl-NL"/>
          </a:p>
        </p:txBody>
      </p:sp>
      <p:sp>
        <p:nvSpPr>
          <p:cNvPr id="6" name="Footer Placeholder 5"/>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16-Apr-18</a:t>
            </a:fld>
            <a:endParaRPr lang="nl-NL"/>
          </a:p>
        </p:txBody>
      </p:sp>
      <p:sp>
        <p:nvSpPr>
          <p:cNvPr id="6" name="Footer Placeholder 5"/>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16-Apr-18</a:t>
            </a:fld>
            <a:endParaRPr lang="nl-NL"/>
          </a:p>
        </p:txBody>
      </p:sp>
      <p:sp>
        <p:nvSpPr>
          <p:cNvPr id="6" name="Footer Placeholder 5"/>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16-Apr-18</a:t>
            </a:fld>
            <a:endParaRPr lang="nl-NL"/>
          </a:p>
        </p:txBody>
      </p:sp>
      <p:sp>
        <p:nvSpPr>
          <p:cNvPr id="3" name="Footer Placeholder 2"/>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16A800-996C-1743-AFDA-9042664E20A6}" type="datetimeFigureOut">
              <a:rPr lang="en-US" smtClean="0"/>
              <a:t>16-Apr-18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143195156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nl-NL"/>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16-4-2018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8588002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16-4-2018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76134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16-4-2018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916001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169887678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920931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4988359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693629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301741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0236139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16303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2893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08547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1460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91865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87538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5910173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47111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566878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4123016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3301009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9779299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8913681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3931101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485977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16-Apr-18</a:t>
            </a:fld>
            <a:endParaRPr lang="nl-NL"/>
          </a:p>
        </p:txBody>
      </p:sp>
      <p:sp>
        <p:nvSpPr>
          <p:cNvPr id="5" name="Footer Placeholder 4"/>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84381029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11623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8897877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1680816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8767497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4999690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50380065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1747349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8782831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503689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16-Apr-18</a:t>
            </a:fld>
            <a:endParaRPr lang="nl-NL"/>
          </a:p>
        </p:txBody>
      </p:sp>
      <p:sp>
        <p:nvSpPr>
          <p:cNvPr id="5" name="Footer Placeholder 4"/>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1352810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762949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200432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7412585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838504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2073346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6393052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63624851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4886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27203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16-Apr-18</a:t>
            </a:fld>
            <a:endParaRPr lang="nl-NL"/>
          </a:p>
        </p:txBody>
      </p:sp>
      <p:sp>
        <p:nvSpPr>
          <p:cNvPr id="5" name="Footer Placeholder 4"/>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54095663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0631471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676557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1241605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01551948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397885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0332227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63038388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613491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365576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16-Apr-18</a:t>
            </a:fld>
            <a:endParaRPr lang="nl-NL"/>
          </a:p>
        </p:txBody>
      </p:sp>
      <p:sp>
        <p:nvSpPr>
          <p:cNvPr id="8" name="Footer Placeholder 7"/>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663200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919237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8894805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6991888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575956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806578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384239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0153772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3925562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4426294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16-Apr-18</a:t>
            </a:fld>
            <a:endParaRPr lang="nl-NL"/>
          </a:p>
        </p:txBody>
      </p:sp>
      <p:sp>
        <p:nvSpPr>
          <p:cNvPr id="6" name="Footer Placeholder 5"/>
          <p:cNvSpPr>
            <a:spLocks noGrp="1"/>
          </p:cNvSpPr>
          <p:nvPr>
            <p:ph type="ftr" sz="quarter" idx="11"/>
          </p:nvPr>
        </p:nvSpPr>
        <p:spPr/>
        <p:txBody>
          <a:bodyPr/>
          <a:lstStyle/>
          <a:p>
            <a:r>
              <a:rPr lang="en-US" dirty="0" err="1" smtClean="0"/>
              <a:t>Kennismaking</a:t>
            </a:r>
            <a:r>
              <a:rPr lang="en-US" dirty="0" smtClean="0"/>
              <a:t> Flex I.D. &amp; AMIS, April 2018</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7816A800-996C-1743-AFDA-9042664E20A6}" type="datetimeFigureOut">
              <a:rPr lang="en-US" smtClean="0"/>
              <a:t>16-Apr-18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3473414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16-Apr-18</a:t>
            </a:fld>
            <a:endParaRPr lang="nl-NL" noProof="0" dirty="0"/>
          </a:p>
        </p:txBody>
      </p:sp>
      <p:sp>
        <p:nvSpPr>
          <p:cNvPr id="6" name="Footer Placeholder 5"/>
          <p:cNvSpPr>
            <a:spLocks noGrp="1"/>
          </p:cNvSpPr>
          <p:nvPr>
            <p:ph type="ftr" sz="quarter" idx="11"/>
          </p:nvPr>
        </p:nvSpPr>
        <p:spPr/>
        <p:txBody>
          <a:bodyPr/>
          <a:lstStyle/>
          <a:p>
            <a:r>
              <a:rPr lang="en-US" noProof="0" dirty="0" err="1" smtClean="0"/>
              <a:t>Kennismaking</a:t>
            </a:r>
            <a:r>
              <a:rPr lang="en-US" noProof="0" dirty="0" smtClean="0"/>
              <a:t> Flex I.D. &amp; AMIS, April 2018</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4.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theme" Target="../theme/theme2.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61" Type="http://schemas.openxmlformats.org/officeDocument/2006/relationships/slideLayout" Target="../slideLayouts/slideLayout79.xml"/><Relationship Id="rId19" Type="http://schemas.openxmlformats.org/officeDocument/2006/relationships/slideLayout" Target="../slideLayouts/slideLayout3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5.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slideLayout" Target="../slideLayouts/slideLayout8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10" Type="http://schemas.openxmlformats.org/officeDocument/2006/relationships/slideLayout" Target="../slideLayouts/slideLayout28.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65" Type="http://schemas.openxmlformats.org/officeDocument/2006/relationships/image" Target="../media/image6.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16-Apr-18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err="1" smtClean="0"/>
              <a:t>Kennismaking</a:t>
            </a:r>
            <a:r>
              <a:rPr lang="en-US" dirty="0" smtClean="0"/>
              <a:t> Flex I.D. &amp; AMIS, April 2018</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756" r:id="rId16"/>
    <p:sldLayoutId id="2147483757" r:id="rId17"/>
    <p:sldLayoutId id="2147483758"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4">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5"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94852744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 id="2147483740" r:id="rId47"/>
    <p:sldLayoutId id="2147483741" r:id="rId48"/>
    <p:sldLayoutId id="2147483742" r:id="rId49"/>
    <p:sldLayoutId id="2147483743" r:id="rId50"/>
    <p:sldLayoutId id="2147483744" r:id="rId51"/>
    <p:sldLayoutId id="2147483745" r:id="rId52"/>
    <p:sldLayoutId id="2147483746" r:id="rId53"/>
    <p:sldLayoutId id="2147483747" r:id="rId54"/>
    <p:sldLayoutId id="2147483748" r:id="rId55"/>
    <p:sldLayoutId id="2147483749" r:id="rId56"/>
    <p:sldLayoutId id="2147483750" r:id="rId57"/>
    <p:sldLayoutId id="2147483751" r:id="rId58"/>
    <p:sldLayoutId id="2147483752" r:id="rId59"/>
    <p:sldLayoutId id="2147483753" r:id="rId60"/>
    <p:sldLayoutId id="2147483754" r:id="rId61"/>
    <p:sldLayoutId id="2147483755" r:id="rId62"/>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jpe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docs.google.com/forms/d/1rhh_y83vxLllTLXlTDXYwbbYmaAapzsy3nqdrYLj_V4/edit#response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technology.amis.nl/" TargetMode="External"/><Relationship Id="rId7"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6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4.png"/><Relationship Id="rId26" Type="http://schemas.microsoft.com/office/2007/relationships/hdphoto" Target="../media/hdphoto2.wdp"/><Relationship Id="rId3" Type="http://schemas.openxmlformats.org/officeDocument/2006/relationships/image" Target="../media/image30.png"/><Relationship Id="rId21" Type="http://schemas.openxmlformats.org/officeDocument/2006/relationships/image" Target="../media/image47.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4.xml"/><Relationship Id="rId16" Type="http://schemas.openxmlformats.org/officeDocument/2006/relationships/image" Target="../media/image42.png"/><Relationship Id="rId20" Type="http://schemas.openxmlformats.org/officeDocument/2006/relationships/image" Target="../media/image46.png"/><Relationship Id="rId1" Type="http://schemas.openxmlformats.org/officeDocument/2006/relationships/slideLayout" Target="../slideLayouts/slideLayout18.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0.jpg"/><Relationship Id="rId5" Type="http://schemas.openxmlformats.org/officeDocument/2006/relationships/image" Target="../media/image32.jpeg"/><Relationship Id="rId15" Type="http://schemas.openxmlformats.org/officeDocument/2006/relationships/image" Target="../media/image41.png"/><Relationship Id="rId23" Type="http://schemas.openxmlformats.org/officeDocument/2006/relationships/image" Target="../media/image49.jpeg"/><Relationship Id="rId10" Type="http://schemas.openxmlformats.org/officeDocument/2006/relationships/image" Target="../media/image37.png"/><Relationship Id="rId19" Type="http://schemas.openxmlformats.org/officeDocument/2006/relationships/image" Target="../media/image45.png"/><Relationship Id="rId4" Type="http://schemas.openxmlformats.org/officeDocument/2006/relationships/image" Target="../media/image31.png"/><Relationship Id="rId9" Type="http://schemas.openxmlformats.org/officeDocument/2006/relationships/image" Target="../media/image36.png"/><Relationship Id="rId14" Type="http://schemas.microsoft.com/office/2007/relationships/hdphoto" Target="../media/hdphoto1.wdp"/><Relationship Id="rId22"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p:sp>
      <p:sp>
        <p:nvSpPr>
          <p:cNvPr id="6" name="Title 5"/>
          <p:cNvSpPr>
            <a:spLocks noGrp="1"/>
          </p:cNvSpPr>
          <p:nvPr>
            <p:ph type="ctrTitle"/>
          </p:nvPr>
        </p:nvSpPr>
        <p:spPr/>
        <p:txBody>
          <a:bodyPr/>
          <a:lstStyle/>
          <a:p>
            <a:r>
              <a:rPr lang="en-US" dirty="0"/>
              <a:t>Exploring </a:t>
            </a:r>
            <a:r>
              <a:rPr lang="en-US" dirty="0" err="1"/>
              <a:t>Microservices</a:t>
            </a:r>
            <a:r>
              <a:rPr lang="en-US" dirty="0"/>
              <a:t> in Existing Application Architectures </a:t>
            </a:r>
            <a:endParaRPr lang="nl-NL" sz="2400" dirty="0"/>
          </a:p>
        </p:txBody>
      </p:sp>
      <p:sp>
        <p:nvSpPr>
          <p:cNvPr id="8" name="Text Placeholder 7"/>
          <p:cNvSpPr>
            <a:spLocks noGrp="1"/>
          </p:cNvSpPr>
          <p:nvPr>
            <p:ph type="body" idx="14"/>
          </p:nvPr>
        </p:nvSpPr>
        <p:spPr>
          <a:xfrm>
            <a:off x="719997" y="1080000"/>
            <a:ext cx="8252553" cy="1512000"/>
          </a:xfrm>
        </p:spPr>
        <p:txBody>
          <a:bodyPr/>
          <a:lstStyle/>
          <a:p>
            <a:r>
              <a:rPr lang="en-US" sz="3800" dirty="0"/>
              <a:t>Dutch Oracle </a:t>
            </a:r>
            <a:r>
              <a:rPr lang="en-US" sz="3800" dirty="0" smtClean="0"/>
              <a:t/>
            </a:r>
            <a:br>
              <a:rPr lang="en-US" sz="3800" dirty="0" smtClean="0"/>
            </a:br>
            <a:r>
              <a:rPr lang="en-US" sz="3800" dirty="0" smtClean="0"/>
              <a:t>Architects </a:t>
            </a:r>
            <a:r>
              <a:rPr lang="en-US" sz="3800" dirty="0"/>
              <a:t>Platform </a:t>
            </a:r>
            <a:endParaRPr lang="nl-NL" sz="3800" dirty="0">
              <a:solidFill>
                <a:srgbClr val="FF0000"/>
              </a:solidFill>
            </a:endParaRPr>
          </a:p>
        </p:txBody>
      </p:sp>
      <p:sp>
        <p:nvSpPr>
          <p:cNvPr id="4" name="Footer Placeholder 3"/>
          <p:cNvSpPr>
            <a:spLocks noGrp="1"/>
          </p:cNvSpPr>
          <p:nvPr>
            <p:ph type="ftr" sz="quarter" idx="4294967295"/>
          </p:nvPr>
        </p:nvSpPr>
        <p:spPr>
          <a:xfrm>
            <a:off x="5732464" y="5003800"/>
            <a:ext cx="3240087" cy="107950"/>
          </a:xfrm>
        </p:spPr>
        <p:txBody>
          <a:bodyPr/>
          <a:lstStyle/>
          <a:p>
            <a:r>
              <a:rPr lang="en-US" dirty="0" smtClean="0"/>
              <a:t>What’s Cooking – AMIS Academy 9 </a:t>
            </a:r>
            <a:r>
              <a:rPr lang="en-US" dirty="0" err="1" smtClean="0"/>
              <a:t>april</a:t>
            </a:r>
            <a:r>
              <a:rPr lang="en-US" dirty="0" smtClean="0"/>
              <a:t> 2018</a:t>
            </a:r>
            <a:endParaRPr lang="nl-NL" dirty="0"/>
          </a:p>
        </p:txBody>
      </p:sp>
      <p:sp>
        <p:nvSpPr>
          <p:cNvPr id="2" name="TextBox 1"/>
          <p:cNvSpPr txBox="1"/>
          <p:nvPr/>
        </p:nvSpPr>
        <p:spPr>
          <a:xfrm>
            <a:off x="719998" y="4264489"/>
            <a:ext cx="1781385" cy="200055"/>
          </a:xfrm>
          <a:prstGeom prst="rect">
            <a:avLst/>
          </a:prstGeom>
          <a:noFill/>
        </p:spPr>
        <p:txBody>
          <a:bodyPr wrap="none" lIns="0" tIns="0" rIns="0" bIns="0" rtlCol="0">
            <a:spAutoFit/>
          </a:bodyPr>
          <a:lstStyle/>
          <a:p>
            <a:r>
              <a:rPr lang="en-US" sz="1300" dirty="0" smtClean="0"/>
              <a:t>Monday, 16th </a:t>
            </a:r>
            <a:r>
              <a:rPr lang="en-US" sz="1300" dirty="0" err="1" smtClean="0"/>
              <a:t>april</a:t>
            </a:r>
            <a:r>
              <a:rPr lang="en-US" sz="1300" dirty="0" smtClean="0"/>
              <a:t> 2018</a:t>
            </a:r>
            <a:endParaRPr lang="nl-NL" sz="1300" dirty="0" err="1" smtClean="0"/>
          </a:p>
        </p:txBody>
      </p:sp>
      <p:pic>
        <p:nvPicPr>
          <p:cNvPr id="20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7" y="2155620"/>
            <a:ext cx="3339786" cy="1856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a:xfrm>
            <a:off x="628650" y="1369219"/>
            <a:ext cx="8192621" cy="3263504"/>
          </a:xfrm>
        </p:spPr>
        <p:txBody>
          <a:bodyPr>
            <a:normAutofit fontScale="92500" lnSpcReduction="10000"/>
          </a:bodyPr>
          <a:lstStyle/>
          <a:p>
            <a:r>
              <a:rPr lang="en-US" dirty="0"/>
              <a:t>An Architect has to be a Developer</a:t>
            </a:r>
          </a:p>
          <a:p>
            <a:r>
              <a:rPr lang="en-US" dirty="0"/>
              <a:t>Communication is essential – even if only </a:t>
            </a:r>
            <a:br>
              <a:rPr lang="en-US" dirty="0"/>
            </a:br>
            <a:r>
              <a:rPr lang="en-US" dirty="0"/>
              <a:t>about the touching points such as Events &amp; APIs</a:t>
            </a:r>
          </a:p>
          <a:p>
            <a:r>
              <a:rPr lang="en-US" dirty="0"/>
              <a:t>Events are the backbone that allow decoupled interaction between independent </a:t>
            </a:r>
            <a:r>
              <a:rPr lang="en-US" dirty="0" err="1"/>
              <a:t>microservices</a:t>
            </a:r>
            <a:endParaRPr lang="en-US" dirty="0"/>
          </a:p>
          <a:p>
            <a:pPr lvl="1"/>
            <a:r>
              <a:rPr lang="en-US" dirty="0" err="1"/>
              <a:t>EventHub</a:t>
            </a:r>
            <a:r>
              <a:rPr lang="en-US" dirty="0"/>
              <a:t> CS (Apache Kafka) is the crucial backbone of our enterprise landscape</a:t>
            </a:r>
          </a:p>
          <a:p>
            <a:r>
              <a:rPr lang="en-US" dirty="0"/>
              <a:t>We need a more effective way to model choreographies. Who produces events, who consumes events, and chain of events. Both at design time and runtime</a:t>
            </a:r>
          </a:p>
          <a:p>
            <a:r>
              <a:rPr lang="en-US" dirty="0"/>
              <a:t>UI skillset is not same as backend service/API skills set. We can’t assume that everyone that’s a backend/API developer will want to learn UI skills.</a:t>
            </a:r>
          </a:p>
          <a:p>
            <a:r>
              <a:rPr lang="en-US" dirty="0"/>
              <a:t>Learning Kubernetes is absolutely required</a:t>
            </a:r>
          </a:p>
          <a:p>
            <a:r>
              <a:rPr lang="en-US" dirty="0"/>
              <a:t>Automating delivery of </a:t>
            </a:r>
            <a:r>
              <a:rPr lang="en-US" dirty="0" err="1"/>
              <a:t>microservices</a:t>
            </a:r>
            <a:r>
              <a:rPr lang="en-US" dirty="0"/>
              <a:t> is crucial</a:t>
            </a:r>
          </a:p>
          <a:p>
            <a:pPr lvl="1"/>
            <a:r>
              <a:rPr lang="en-US" dirty="0"/>
              <a:t>Fail fast, expect frequent failure of environments, introduce chaos deliberately </a:t>
            </a:r>
            <a:br>
              <a:rPr lang="en-US" dirty="0"/>
            </a:br>
            <a:r>
              <a:rPr lang="en-US" dirty="0"/>
              <a:t>(to learn how to deal with it</a:t>
            </a:r>
            <a:r>
              <a:rPr lang="en-US" dirty="0" smtClean="0"/>
              <a:t>)</a:t>
            </a:r>
          </a:p>
          <a:p>
            <a:endParaRPr lang="en-US" dirty="0"/>
          </a:p>
          <a:p>
            <a:endParaRPr lang="en-US" dirty="0"/>
          </a:p>
          <a:p>
            <a:endParaRPr lang="en-US" dirty="0"/>
          </a:p>
          <a:p>
            <a:endParaRPr lang="nl-NL" dirty="0"/>
          </a:p>
        </p:txBody>
      </p:sp>
      <p:pic>
        <p:nvPicPr>
          <p:cNvPr id="4" name="Picture 12" descr="Image result for slack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38997" y="1452506"/>
            <a:ext cx="1256672" cy="628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02305" y="1364744"/>
            <a:ext cx="941694" cy="395659"/>
          </a:xfrm>
          <a:prstGeom prst="rect">
            <a:avLst/>
          </a:prstGeom>
        </p:spPr>
      </p:pic>
      <p:pic>
        <p:nvPicPr>
          <p:cNvPr id="6" name="Picture 5"/>
          <p:cNvPicPr>
            <a:picLocks noChangeAspect="1"/>
          </p:cNvPicPr>
          <p:nvPr/>
        </p:nvPicPr>
        <p:blipFill>
          <a:blip r:embed="rId4"/>
          <a:stretch>
            <a:fillRect/>
          </a:stretch>
        </p:blipFill>
        <p:spPr>
          <a:xfrm>
            <a:off x="6944247" y="1808088"/>
            <a:ext cx="544835" cy="173839"/>
          </a:xfrm>
          <a:prstGeom prst="rect">
            <a:avLst/>
          </a:prstGeom>
        </p:spPr>
      </p:pic>
    </p:spTree>
    <p:extLst>
      <p:ext uri="{BB962C8B-B14F-4D97-AF65-F5344CB8AC3E}">
        <p14:creationId xmlns:p14="http://schemas.microsoft.com/office/powerpoint/2010/main" val="13608867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(page 2 / many)</a:t>
            </a:r>
            <a:endParaRPr lang="nl-NL" dirty="0"/>
          </a:p>
        </p:txBody>
      </p:sp>
      <p:sp>
        <p:nvSpPr>
          <p:cNvPr id="3" name="Content Placeholder 2"/>
          <p:cNvSpPr>
            <a:spLocks noGrp="1"/>
          </p:cNvSpPr>
          <p:nvPr>
            <p:ph idx="1"/>
          </p:nvPr>
        </p:nvSpPr>
        <p:spPr/>
        <p:txBody>
          <a:bodyPr>
            <a:normAutofit lnSpcReduction="10000"/>
          </a:bodyPr>
          <a:lstStyle/>
          <a:p>
            <a:r>
              <a:rPr lang="en-US" dirty="0" smtClean="0"/>
              <a:t>Every “team” using their own implementation technologies and cloud environments works fine</a:t>
            </a:r>
          </a:p>
          <a:p>
            <a:pPr lvl="1"/>
            <a:r>
              <a:rPr lang="en-US" dirty="0" smtClean="0"/>
              <a:t>Common event bus and monitoring infrastructure</a:t>
            </a:r>
          </a:p>
          <a:p>
            <a:r>
              <a:rPr lang="en-US" dirty="0" smtClean="0"/>
              <a:t>Make sure all configuration settings (endpoints </a:t>
            </a:r>
            <a:r>
              <a:rPr lang="en-US" dirty="0" err="1" smtClean="0"/>
              <a:t>etc</a:t>
            </a:r>
            <a:r>
              <a:rPr lang="en-US" dirty="0" smtClean="0"/>
              <a:t>) and secrets are injected at deployment time and are NOT HARD CODED</a:t>
            </a:r>
          </a:p>
          <a:p>
            <a:r>
              <a:rPr lang="en-US" dirty="0" smtClean="0"/>
              <a:t>To ensure scalability and quick redeploy and fail over, it is adamant that </a:t>
            </a:r>
            <a:r>
              <a:rPr lang="en-US" dirty="0" err="1" smtClean="0"/>
              <a:t>microservices</a:t>
            </a:r>
            <a:r>
              <a:rPr lang="en-US" dirty="0" smtClean="0"/>
              <a:t> are stateless</a:t>
            </a:r>
          </a:p>
          <a:p>
            <a:r>
              <a:rPr lang="en-US" dirty="0" smtClean="0"/>
              <a:t>Data </a:t>
            </a:r>
            <a:r>
              <a:rPr lang="en-US" dirty="0"/>
              <a:t>Bound(</a:t>
            </a:r>
            <a:r>
              <a:rPr lang="en-US" dirty="0" err="1"/>
              <a:t>ed</a:t>
            </a:r>
            <a:r>
              <a:rPr lang="en-US" dirty="0"/>
              <a:t>) Context makes </a:t>
            </a:r>
            <a:r>
              <a:rPr lang="en-US" dirty="0" err="1"/>
              <a:t>Microservices</a:t>
            </a:r>
            <a:r>
              <a:rPr lang="en-US" dirty="0"/>
              <a:t> independent</a:t>
            </a:r>
          </a:p>
          <a:p>
            <a:pPr lvl="1"/>
            <a:r>
              <a:rPr lang="en-US" dirty="0"/>
              <a:t>Every </a:t>
            </a:r>
            <a:r>
              <a:rPr lang="en-US" dirty="0" err="1"/>
              <a:t>Microservice</a:t>
            </a:r>
            <a:r>
              <a:rPr lang="en-US" dirty="0"/>
              <a:t> stores all data it requires – based on </a:t>
            </a:r>
            <a:r>
              <a:rPr lang="en-US" dirty="0" smtClean="0"/>
              <a:t>events</a:t>
            </a:r>
            <a:endParaRPr lang="nl-NL" dirty="0"/>
          </a:p>
          <a:p>
            <a:r>
              <a:rPr lang="en-US" dirty="0" err="1" smtClean="0"/>
              <a:t>Git</a:t>
            </a:r>
            <a:r>
              <a:rPr lang="en-US" dirty="0" smtClean="0"/>
              <a:t> </a:t>
            </a:r>
            <a:r>
              <a:rPr lang="en-US" dirty="0"/>
              <a:t>skills are essential!</a:t>
            </a:r>
          </a:p>
          <a:p>
            <a:r>
              <a:rPr lang="en-US" dirty="0"/>
              <a:t>For debugging and troubleshooting (across asynchronous interactions) we need good tooling to gain insight – design time and run time</a:t>
            </a:r>
          </a:p>
          <a:p>
            <a:r>
              <a:rPr lang="en-US" dirty="0"/>
              <a:t>Automated regression tests are extremely important</a:t>
            </a:r>
          </a:p>
          <a:p>
            <a:r>
              <a:rPr lang="en-US" dirty="0"/>
              <a:t>…</a:t>
            </a:r>
          </a:p>
          <a:p>
            <a:endParaRPr lang="en-US" dirty="0"/>
          </a:p>
        </p:txBody>
      </p:sp>
    </p:spTree>
    <p:extLst>
      <p:ext uri="{BB962C8B-B14F-4D97-AF65-F5344CB8AC3E}">
        <p14:creationId xmlns:p14="http://schemas.microsoft.com/office/powerpoint/2010/main" val="22652406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Survey under members of Oracle Architects Platform</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p:cNvPicPr>
            <a:picLocks noChangeAspect="1"/>
          </p:cNvPicPr>
          <p:nvPr/>
        </p:nvPicPr>
        <p:blipFill>
          <a:blip r:embed="rId2"/>
          <a:stretch>
            <a:fillRect/>
          </a:stretch>
        </p:blipFill>
        <p:spPr>
          <a:xfrm>
            <a:off x="719999" y="998153"/>
            <a:ext cx="7834206" cy="35056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4596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6">
            <a:hlinkClick r:id="rId3"/>
          </p:cNvPr>
          <p:cNvPicPr>
            <a:picLocks noChangeAspect="1"/>
          </p:cNvPicPr>
          <p:nvPr/>
        </p:nvPicPr>
        <p:blipFill>
          <a:blip r:embed="rId4"/>
          <a:stretch>
            <a:fillRect/>
          </a:stretch>
        </p:blipFill>
        <p:spPr>
          <a:xfrm>
            <a:off x="1117931" y="187778"/>
            <a:ext cx="6983933" cy="4672221"/>
          </a:xfrm>
          <a:prstGeom prst="rect">
            <a:avLst/>
          </a:prstGeom>
        </p:spPr>
      </p:pic>
      <p:cxnSp>
        <p:nvCxnSpPr>
          <p:cNvPr id="9" name="Straight Arrow Connector 8"/>
          <p:cNvCxnSpPr/>
          <p:nvPr/>
        </p:nvCxnSpPr>
        <p:spPr>
          <a:xfrm flipH="1">
            <a:off x="4082143" y="2547257"/>
            <a:ext cx="1379765" cy="1159329"/>
          </a:xfrm>
          <a:prstGeom prst="straightConnector1">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3200400" y="2751364"/>
            <a:ext cx="2261507" cy="334736"/>
          </a:xfrm>
          <a:prstGeom prst="straightConnector1">
            <a:avLst/>
          </a:prstGeom>
          <a:ln w="28575">
            <a:solidFill>
              <a:srgbClr val="FFC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flipV="1">
            <a:off x="3608614" y="2449286"/>
            <a:ext cx="1853293" cy="454478"/>
          </a:xfrm>
          <a:prstGeom prst="straightConnector1">
            <a:avLst/>
          </a:prstGeom>
          <a:ln w="28575">
            <a:solidFill>
              <a:srgbClr val="1F8A06"/>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3992336" y="2645229"/>
            <a:ext cx="1469571" cy="440871"/>
          </a:xfrm>
          <a:prstGeom prst="straightConnector1">
            <a:avLst/>
          </a:prstGeom>
          <a:ln w="28575">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506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5"/>
          <p:cNvPicPr>
            <a:picLocks noChangeAspect="1"/>
          </p:cNvPicPr>
          <p:nvPr/>
        </p:nvPicPr>
        <p:blipFill>
          <a:blip r:embed="rId2"/>
          <a:stretch>
            <a:fillRect/>
          </a:stretch>
        </p:blipFill>
        <p:spPr>
          <a:xfrm>
            <a:off x="465537" y="257121"/>
            <a:ext cx="8588484" cy="4602879"/>
          </a:xfrm>
          <a:prstGeom prst="rect">
            <a:avLst/>
          </a:prstGeom>
        </p:spPr>
      </p:pic>
      <p:pic>
        <p:nvPicPr>
          <p:cNvPr id="7" name="Picture 6"/>
          <p:cNvPicPr>
            <a:picLocks noChangeAspect="1"/>
          </p:cNvPicPr>
          <p:nvPr/>
        </p:nvPicPr>
        <p:blipFill>
          <a:blip r:embed="rId3"/>
          <a:stretch>
            <a:fillRect/>
          </a:stretch>
        </p:blipFill>
        <p:spPr>
          <a:xfrm>
            <a:off x="1532392" y="1233785"/>
            <a:ext cx="5068497" cy="3482215"/>
          </a:xfrm>
          <a:prstGeom prst="rect">
            <a:avLst/>
          </a:prstGeom>
        </p:spPr>
      </p:pic>
      <p:pic>
        <p:nvPicPr>
          <p:cNvPr id="8" name="Picture 7"/>
          <p:cNvPicPr>
            <a:picLocks noChangeAspect="1"/>
          </p:cNvPicPr>
          <p:nvPr/>
        </p:nvPicPr>
        <p:blipFill>
          <a:blip r:embed="rId4"/>
          <a:stretch>
            <a:fillRect/>
          </a:stretch>
        </p:blipFill>
        <p:spPr>
          <a:xfrm>
            <a:off x="6395011" y="1089785"/>
            <a:ext cx="2697521" cy="1968364"/>
          </a:xfrm>
          <a:prstGeom prst="rect">
            <a:avLst/>
          </a:prstGeom>
        </p:spPr>
      </p:pic>
    </p:spTree>
    <p:extLst>
      <p:ext uri="{BB962C8B-B14F-4D97-AF65-F5344CB8AC3E}">
        <p14:creationId xmlns:p14="http://schemas.microsoft.com/office/powerpoint/2010/main" val="4161690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pic>
        <p:nvPicPr>
          <p:cNvPr id="6" name="Picture 5"/>
          <p:cNvPicPr>
            <a:picLocks noChangeAspect="1"/>
          </p:cNvPicPr>
          <p:nvPr/>
        </p:nvPicPr>
        <p:blipFill>
          <a:blip r:embed="rId2"/>
          <a:stretch>
            <a:fillRect/>
          </a:stretch>
        </p:blipFill>
        <p:spPr>
          <a:xfrm>
            <a:off x="2194439" y="57127"/>
            <a:ext cx="8588484" cy="4602879"/>
          </a:xfrm>
          <a:prstGeom prst="rect">
            <a:avLst/>
          </a:prstGeom>
        </p:spPr>
      </p:pic>
      <p:pic>
        <p:nvPicPr>
          <p:cNvPr id="7" name="Picture 6"/>
          <p:cNvPicPr>
            <a:picLocks noChangeAspect="1"/>
          </p:cNvPicPr>
          <p:nvPr/>
        </p:nvPicPr>
        <p:blipFill>
          <a:blip r:embed="rId3"/>
          <a:stretch>
            <a:fillRect/>
          </a:stretch>
        </p:blipFill>
        <p:spPr>
          <a:xfrm>
            <a:off x="81643" y="1595297"/>
            <a:ext cx="3535136" cy="2428749"/>
          </a:xfrm>
          <a:prstGeom prst="rect">
            <a:avLst/>
          </a:prstGeom>
        </p:spPr>
      </p:pic>
      <p:cxnSp>
        <p:nvCxnSpPr>
          <p:cNvPr id="9" name="Straight Arrow Connector 8"/>
          <p:cNvCxnSpPr/>
          <p:nvPr/>
        </p:nvCxnSpPr>
        <p:spPr>
          <a:xfrm flipV="1">
            <a:off x="3371850" y="2465614"/>
            <a:ext cx="228601" cy="155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454729" y="2710543"/>
            <a:ext cx="1145722" cy="271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219451" y="2982247"/>
            <a:ext cx="381000" cy="27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3409951" y="3173392"/>
            <a:ext cx="190500" cy="3259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608364" y="3641544"/>
            <a:ext cx="1992087" cy="279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28576" y="1574332"/>
            <a:ext cx="302079" cy="2204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1</a:t>
            </a:r>
            <a:endParaRPr lang="nl-NL" dirty="0"/>
          </a:p>
        </p:txBody>
      </p:sp>
      <p:sp>
        <p:nvSpPr>
          <p:cNvPr id="20" name="Oval 19"/>
          <p:cNvSpPr/>
          <p:nvPr/>
        </p:nvSpPr>
        <p:spPr>
          <a:xfrm>
            <a:off x="28576" y="2543175"/>
            <a:ext cx="302079" cy="2204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a:t>
            </a:r>
            <a:endParaRPr lang="nl-NL" dirty="0"/>
          </a:p>
        </p:txBody>
      </p:sp>
      <p:sp>
        <p:nvSpPr>
          <p:cNvPr id="21" name="Oval 20"/>
          <p:cNvSpPr/>
          <p:nvPr/>
        </p:nvSpPr>
        <p:spPr>
          <a:xfrm>
            <a:off x="28576" y="2138130"/>
            <a:ext cx="302079" cy="2204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3</a:t>
            </a:r>
            <a:endParaRPr lang="nl-NL" dirty="0"/>
          </a:p>
        </p:txBody>
      </p:sp>
      <p:sp>
        <p:nvSpPr>
          <p:cNvPr id="22" name="Oval 21"/>
          <p:cNvSpPr/>
          <p:nvPr/>
        </p:nvSpPr>
        <p:spPr>
          <a:xfrm>
            <a:off x="28576" y="3482992"/>
            <a:ext cx="302079" cy="22043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4</a:t>
            </a:r>
            <a:endParaRPr lang="nl-NL" dirty="0"/>
          </a:p>
        </p:txBody>
      </p:sp>
    </p:spTree>
    <p:extLst>
      <p:ext uri="{BB962C8B-B14F-4D97-AF65-F5344CB8AC3E}">
        <p14:creationId xmlns:p14="http://schemas.microsoft.com/office/powerpoint/2010/main" val="4123618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7" name="Picture 6"/>
          <p:cNvPicPr>
            <a:picLocks noChangeAspect="1"/>
          </p:cNvPicPr>
          <p:nvPr/>
        </p:nvPicPr>
        <p:blipFill>
          <a:blip r:embed="rId2"/>
          <a:stretch>
            <a:fillRect/>
          </a:stretch>
        </p:blipFill>
        <p:spPr>
          <a:xfrm>
            <a:off x="563103" y="152163"/>
            <a:ext cx="3200633" cy="4786489"/>
          </a:xfrm>
          <a:prstGeom prst="rect">
            <a:avLst/>
          </a:prstGeom>
        </p:spPr>
      </p:pic>
      <p:sp>
        <p:nvSpPr>
          <p:cNvPr id="8" name="Down Arrow 7"/>
          <p:cNvSpPr/>
          <p:nvPr/>
        </p:nvSpPr>
        <p:spPr>
          <a:xfrm rot="5400000">
            <a:off x="440873" y="873579"/>
            <a:ext cx="163286" cy="2612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Down Arrow 8"/>
          <p:cNvSpPr/>
          <p:nvPr/>
        </p:nvSpPr>
        <p:spPr>
          <a:xfrm rot="5400000" flipV="1">
            <a:off x="481693" y="1156607"/>
            <a:ext cx="163286" cy="261257"/>
          </a:xfrm>
          <a:prstGeom prst="downArrow">
            <a:avLst/>
          </a:prstGeom>
          <a:solidFill>
            <a:srgbClr val="1F8A06"/>
          </a:solidFill>
          <a:ln>
            <a:solidFill>
              <a:srgbClr val="1F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own Arrow 9"/>
          <p:cNvSpPr/>
          <p:nvPr/>
        </p:nvSpPr>
        <p:spPr>
          <a:xfrm rot="5400000" flipV="1">
            <a:off x="481693" y="1439635"/>
            <a:ext cx="163286" cy="261257"/>
          </a:xfrm>
          <a:prstGeom prst="downArrow">
            <a:avLst/>
          </a:prstGeom>
          <a:solidFill>
            <a:srgbClr val="1F8A06"/>
          </a:solidFill>
          <a:ln>
            <a:solidFill>
              <a:srgbClr val="1F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Down Arrow 10"/>
          <p:cNvSpPr/>
          <p:nvPr/>
        </p:nvSpPr>
        <p:spPr>
          <a:xfrm rot="5400000" flipV="1">
            <a:off x="481693" y="1714499"/>
            <a:ext cx="163286" cy="261257"/>
          </a:xfrm>
          <a:prstGeom prst="downArrow">
            <a:avLst/>
          </a:prstGeom>
          <a:solidFill>
            <a:srgbClr val="1F8A06"/>
          </a:solidFill>
          <a:ln>
            <a:solidFill>
              <a:srgbClr val="1F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Down Arrow 11"/>
          <p:cNvSpPr/>
          <p:nvPr/>
        </p:nvSpPr>
        <p:spPr>
          <a:xfrm rot="5400000" flipV="1">
            <a:off x="370657" y="601435"/>
            <a:ext cx="274322" cy="288277"/>
          </a:xfrm>
          <a:prstGeom prst="downArrow">
            <a:avLst/>
          </a:prstGeom>
          <a:solidFill>
            <a:srgbClr val="1F8A06"/>
          </a:solidFill>
          <a:ln>
            <a:solidFill>
              <a:srgbClr val="1F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Down Arrow 12"/>
          <p:cNvSpPr/>
          <p:nvPr/>
        </p:nvSpPr>
        <p:spPr>
          <a:xfrm rot="5400000" flipV="1">
            <a:off x="236765" y="2483732"/>
            <a:ext cx="510924" cy="261257"/>
          </a:xfrm>
          <a:prstGeom prst="downArrow">
            <a:avLst/>
          </a:prstGeom>
          <a:solidFill>
            <a:srgbClr val="1F8A06"/>
          </a:solidFill>
          <a:ln>
            <a:solidFill>
              <a:srgbClr val="1FA9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Down Arrow 13"/>
          <p:cNvSpPr/>
          <p:nvPr/>
        </p:nvSpPr>
        <p:spPr>
          <a:xfrm rot="5400000">
            <a:off x="437446" y="4127473"/>
            <a:ext cx="163286" cy="261257"/>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988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associated with </a:t>
            </a:r>
            <a:r>
              <a:rPr lang="en-US" dirty="0" err="1" smtClean="0"/>
              <a:t>Microservices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5"/>
          <p:cNvPicPr>
            <a:picLocks noChangeAspect="1"/>
          </p:cNvPicPr>
          <p:nvPr/>
        </p:nvPicPr>
        <p:blipFill>
          <a:blip r:embed="rId2"/>
          <a:stretch>
            <a:fillRect/>
          </a:stretch>
        </p:blipFill>
        <p:spPr>
          <a:xfrm>
            <a:off x="719999" y="661371"/>
            <a:ext cx="6864622" cy="41835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501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If you have already started doing </a:t>
            </a:r>
            <a:r>
              <a:rPr lang="en-US" b="0" dirty="0" err="1"/>
              <a:t>microservices</a:t>
            </a:r>
            <a:r>
              <a:rPr lang="en-US" b="0" dirty="0"/>
              <a:t>, what are the main challenges and potential pitfalls in your experience - regarding technology, process, </a:t>
            </a:r>
            <a:r>
              <a:rPr lang="en-US" b="0" dirty="0" err="1"/>
              <a:t>organisation</a:t>
            </a:r>
            <a:r>
              <a:rPr lang="en-US" b="0" dirty="0"/>
              <a:t>, culture?</a:t>
            </a:r>
            <a:endParaRPr lang="nl-NL" dirty="0"/>
          </a:p>
        </p:txBody>
      </p:sp>
      <p:sp>
        <p:nvSpPr>
          <p:cNvPr id="3" name="Content Placeholder 2"/>
          <p:cNvSpPr>
            <a:spLocks noGrp="1"/>
          </p:cNvSpPr>
          <p:nvPr>
            <p:ph idx="1"/>
          </p:nvPr>
        </p:nvSpPr>
        <p:spPr/>
        <p:txBody>
          <a:bodyPr/>
          <a:lstStyle/>
          <a:p>
            <a:r>
              <a:rPr lang="en-US" dirty="0"/>
              <a:t>C</a:t>
            </a:r>
            <a:r>
              <a:rPr lang="en-US" dirty="0" smtClean="0"/>
              <a:t>hanging </a:t>
            </a:r>
            <a:r>
              <a:rPr lang="en-US" dirty="0"/>
              <a:t>the way of working, responsibilities, processes</a:t>
            </a:r>
          </a:p>
          <a:p>
            <a:r>
              <a:rPr lang="en-US" dirty="0" err="1"/>
              <a:t>Mindshift</a:t>
            </a:r>
            <a:r>
              <a:rPr lang="en-US" dirty="0"/>
              <a:t> </a:t>
            </a:r>
            <a:r>
              <a:rPr lang="en-US" dirty="0" smtClean="0"/>
              <a:t>to different architecture for architects, designers &amp; developers (and others); </a:t>
            </a:r>
            <a:r>
              <a:rPr lang="en-US" dirty="0"/>
              <a:t>scope </a:t>
            </a:r>
            <a:r>
              <a:rPr lang="en-US" dirty="0" smtClean="0"/>
              <a:t>of </a:t>
            </a:r>
            <a:r>
              <a:rPr lang="en-US" dirty="0" err="1" smtClean="0"/>
              <a:t>dockercontainers</a:t>
            </a:r>
            <a:r>
              <a:rPr lang="en-US" dirty="0"/>
              <a:t>; </a:t>
            </a:r>
            <a:r>
              <a:rPr lang="en-US" dirty="0" err="1" smtClean="0"/>
              <a:t>microservice</a:t>
            </a:r>
            <a:r>
              <a:rPr lang="en-US" dirty="0" smtClean="0"/>
              <a:t> integration/orchestration </a:t>
            </a:r>
            <a:r>
              <a:rPr lang="en-US" dirty="0" err="1"/>
              <a:t>datamanagement</a:t>
            </a:r>
            <a:endParaRPr lang="en-US" dirty="0"/>
          </a:p>
          <a:p>
            <a:r>
              <a:rPr lang="en-US" dirty="0" smtClean="0"/>
              <a:t>The organization and administration around micro </a:t>
            </a:r>
            <a:r>
              <a:rPr lang="en-US" dirty="0"/>
              <a:t>services. </a:t>
            </a:r>
            <a:r>
              <a:rPr lang="en-US" dirty="0" smtClean="0"/>
              <a:t>I am wondering how we will manage the whole thing. Will all departments be independent, go their own merry way and will we find out in “X” years’ time what the mess is we have landed ourselves into. Will be then still be in control?</a:t>
            </a:r>
            <a:endParaRPr lang="en-US" dirty="0"/>
          </a:p>
          <a:p>
            <a:r>
              <a:rPr lang="en-US" dirty="0" smtClean="0"/>
              <a:t>1</a:t>
            </a:r>
            <a:r>
              <a:rPr lang="en-US" dirty="0"/>
              <a:t>: </a:t>
            </a:r>
            <a:r>
              <a:rPr lang="en-US" dirty="0" err="1"/>
              <a:t>Standardising</a:t>
            </a:r>
            <a:r>
              <a:rPr lang="en-US" dirty="0"/>
              <a:t> what every MS needs to implement in our to be able to maintain control, overview. </a:t>
            </a:r>
            <a:r>
              <a:rPr lang="en-US" dirty="0" smtClean="0"/>
              <a:t/>
            </a:r>
            <a:br>
              <a:rPr lang="en-US" dirty="0" smtClean="0"/>
            </a:br>
            <a:r>
              <a:rPr lang="en-US" dirty="0" smtClean="0"/>
              <a:t>2</a:t>
            </a:r>
            <a:r>
              <a:rPr lang="en-US" dirty="0"/>
              <a:t>: Coding/Testing for failure, and monitoring/responding to failure.</a:t>
            </a:r>
          </a:p>
          <a:p>
            <a:r>
              <a:rPr lang="en-US" dirty="0"/>
              <a:t>Some of the challenges: thinking in </a:t>
            </a:r>
            <a:r>
              <a:rPr lang="en-US" dirty="0" err="1"/>
              <a:t>microservices</a:t>
            </a:r>
            <a:r>
              <a:rPr lang="en-US" dirty="0"/>
              <a:t> and </a:t>
            </a:r>
            <a:r>
              <a:rPr lang="en-US" dirty="0" smtClean="0"/>
              <a:t>technology</a:t>
            </a:r>
            <a:endParaRPr lang="en-US"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3502042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If you have already started doing </a:t>
            </a:r>
            <a:r>
              <a:rPr lang="en-US" b="0" dirty="0" err="1"/>
              <a:t>microservices</a:t>
            </a:r>
            <a:r>
              <a:rPr lang="en-US" b="0" dirty="0"/>
              <a:t>, what are the main challenges and potential pitfalls in your experience - regarding technology, process, </a:t>
            </a:r>
            <a:r>
              <a:rPr lang="en-US" b="0" dirty="0" err="1"/>
              <a:t>organisation</a:t>
            </a:r>
            <a:r>
              <a:rPr lang="en-US" b="0" dirty="0"/>
              <a:t>, culture?</a:t>
            </a:r>
            <a:endParaRPr lang="nl-NL" dirty="0"/>
          </a:p>
        </p:txBody>
      </p:sp>
      <p:sp>
        <p:nvSpPr>
          <p:cNvPr id="3" name="Content Placeholder 2"/>
          <p:cNvSpPr>
            <a:spLocks noGrp="1"/>
          </p:cNvSpPr>
          <p:nvPr>
            <p:ph idx="1"/>
          </p:nvPr>
        </p:nvSpPr>
        <p:spPr>
          <a:xfrm>
            <a:off x="720003" y="936000"/>
            <a:ext cx="8277040" cy="3780000"/>
          </a:xfrm>
        </p:spPr>
        <p:txBody>
          <a:bodyPr/>
          <a:lstStyle/>
          <a:p>
            <a:r>
              <a:rPr lang="en-US" dirty="0" smtClean="0"/>
              <a:t>Our </a:t>
            </a:r>
            <a:r>
              <a:rPr lang="en-US" dirty="0"/>
              <a:t>challenge is to look for applications where </a:t>
            </a:r>
            <a:r>
              <a:rPr lang="en-US" dirty="0" err="1"/>
              <a:t>microservices</a:t>
            </a:r>
            <a:r>
              <a:rPr lang="en-US" dirty="0"/>
              <a:t> have added value, the drafting of a transition plan, how we integrate it with our existing environments and how we keep it manageable.</a:t>
            </a:r>
          </a:p>
          <a:p>
            <a:r>
              <a:rPr lang="en-US" dirty="0" smtClean="0"/>
              <a:t>Granularity of services</a:t>
            </a:r>
            <a:r>
              <a:rPr lang="en-US" dirty="0"/>
              <a:t>, </a:t>
            </a:r>
            <a:r>
              <a:rPr lang="en-US" dirty="0" smtClean="0"/>
              <a:t>functional or data APIs</a:t>
            </a:r>
            <a:r>
              <a:rPr lang="en-US" dirty="0"/>
              <a:t>, IAM, </a:t>
            </a:r>
            <a:r>
              <a:rPr lang="en-US" dirty="0" smtClean="0"/>
              <a:t>technology driven</a:t>
            </a:r>
            <a:endParaRPr lang="en-US" dirty="0"/>
          </a:p>
          <a:p>
            <a:r>
              <a:rPr lang="en-US" dirty="0"/>
              <a:t>To get into an agreement on the "size of a </a:t>
            </a:r>
            <a:r>
              <a:rPr lang="en-US" dirty="0" err="1"/>
              <a:t>microservice</a:t>
            </a:r>
            <a:r>
              <a:rPr lang="en-US" dirty="0"/>
              <a:t>". In big projects I have ended up with a huge DevOps </a:t>
            </a:r>
            <a:r>
              <a:rPr lang="en-US" dirty="0" err="1"/>
              <a:t>pipepeline</a:t>
            </a:r>
            <a:r>
              <a:rPr lang="en-US" dirty="0"/>
              <a:t> to deploy excessive number of artifacts making the release and deployment process too slow.</a:t>
            </a:r>
          </a:p>
          <a:p>
            <a:r>
              <a:rPr lang="en-US" dirty="0"/>
              <a:t>technology, process, </a:t>
            </a:r>
            <a:r>
              <a:rPr lang="en-US" dirty="0" err="1"/>
              <a:t>organisation</a:t>
            </a:r>
            <a:r>
              <a:rPr lang="en-US" dirty="0"/>
              <a:t>, culture? Always lot of mission work to do to change a </a:t>
            </a:r>
            <a:r>
              <a:rPr lang="en-US" dirty="0" err="1"/>
              <a:t>organisation</a:t>
            </a:r>
            <a:r>
              <a:rPr lang="en-US" dirty="0"/>
              <a:t>.</a:t>
            </a:r>
          </a:p>
          <a:p>
            <a:r>
              <a:rPr lang="en-US" dirty="0"/>
              <a:t>Monitoring, debugging, consistent software quality</a:t>
            </a:r>
          </a:p>
          <a:p>
            <a:r>
              <a:rPr lang="en-US" dirty="0" smtClean="0"/>
              <a:t>Currently </a:t>
            </a:r>
            <a:r>
              <a:rPr lang="en-US" dirty="0"/>
              <a:t>working with Azure and we see it's still in development now. So functionality and possibilities are changing.</a:t>
            </a:r>
          </a:p>
          <a:p>
            <a:r>
              <a:rPr lang="en-US" dirty="0"/>
              <a:t>How to create the correct service boundaries (and size/complexity)</a:t>
            </a:r>
          </a:p>
          <a:p>
            <a:endParaRPr lang="nl-NL"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28499426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Overview</a:t>
            </a:r>
            <a:endParaRPr lang="nl-NL" dirty="0"/>
          </a:p>
        </p:txBody>
      </p:sp>
      <p:sp>
        <p:nvSpPr>
          <p:cNvPr id="6" name="Content Placeholder 5"/>
          <p:cNvSpPr>
            <a:spLocks noGrp="1"/>
          </p:cNvSpPr>
          <p:nvPr>
            <p:ph idx="1"/>
          </p:nvPr>
        </p:nvSpPr>
        <p:spPr/>
        <p:txBody>
          <a:bodyPr/>
          <a:lstStyle/>
          <a:p>
            <a:r>
              <a:rPr lang="en-US" dirty="0" smtClean="0"/>
              <a:t>Introduction</a:t>
            </a:r>
          </a:p>
          <a:p>
            <a:r>
              <a:rPr lang="en-US" dirty="0" smtClean="0"/>
              <a:t>Survey Results</a:t>
            </a:r>
          </a:p>
          <a:p>
            <a:r>
              <a:rPr lang="en-US" dirty="0" smtClean="0"/>
              <a:t>First Part – Pragmatic </a:t>
            </a:r>
            <a:r>
              <a:rPr lang="en-US" dirty="0" err="1" smtClean="0"/>
              <a:t>Microservices</a:t>
            </a:r>
            <a:r>
              <a:rPr lang="en-US" dirty="0" smtClean="0"/>
              <a:t> (inspired by </a:t>
            </a:r>
            <a:r>
              <a:rPr lang="en-US" dirty="0" err="1" smtClean="0"/>
              <a:t>QCon</a:t>
            </a:r>
            <a:r>
              <a:rPr lang="en-US" dirty="0" smtClean="0"/>
              <a:t>)</a:t>
            </a:r>
          </a:p>
          <a:p>
            <a:r>
              <a:rPr lang="en-US" dirty="0" smtClean="0"/>
              <a:t>Dinner</a:t>
            </a:r>
          </a:p>
          <a:p>
            <a:r>
              <a:rPr lang="en-US" dirty="0" smtClean="0"/>
              <a:t>Second Part </a:t>
            </a:r>
            <a:r>
              <a:rPr lang="en-US" dirty="0"/>
              <a:t>- Pragmatic </a:t>
            </a:r>
            <a:r>
              <a:rPr lang="en-US" dirty="0" err="1"/>
              <a:t>Microservices</a:t>
            </a:r>
            <a:r>
              <a:rPr lang="en-US" dirty="0"/>
              <a:t> </a:t>
            </a:r>
            <a:endParaRPr lang="en-US" dirty="0" smtClean="0"/>
          </a:p>
          <a:p>
            <a:pPr lvl="1"/>
            <a:r>
              <a:rPr lang="en-US" dirty="0" smtClean="0"/>
              <a:t>In existing environments (with custom and standard </a:t>
            </a:r>
            <a:r>
              <a:rPr lang="en-US" dirty="0" err="1" smtClean="0"/>
              <a:t>applicatuions</a:t>
            </a:r>
            <a:r>
              <a:rPr lang="en-US" dirty="0" smtClean="0"/>
              <a:t>)</a:t>
            </a:r>
          </a:p>
          <a:p>
            <a:pPr lvl="1"/>
            <a:r>
              <a:rPr lang="en-US" dirty="0" smtClean="0"/>
              <a:t>Cloud based</a:t>
            </a:r>
          </a:p>
          <a:p>
            <a:pPr lvl="1"/>
            <a:r>
              <a:rPr lang="en-US" dirty="0" smtClean="0"/>
              <a:t>Data management </a:t>
            </a:r>
          </a:p>
          <a:p>
            <a:pPr lvl="1"/>
            <a:r>
              <a:rPr lang="en-US" dirty="0" smtClean="0"/>
              <a:t>Workflow</a:t>
            </a:r>
          </a:p>
          <a:p>
            <a:r>
              <a:rPr lang="en-US" dirty="0" smtClean="0"/>
              <a:t>Throughout: </a:t>
            </a:r>
          </a:p>
          <a:p>
            <a:pPr lvl="1"/>
            <a:r>
              <a:rPr lang="en-US" dirty="0" smtClean="0"/>
              <a:t>discussion &amp; brainstorm, questions &amp; reactions</a:t>
            </a:r>
          </a:p>
          <a:p>
            <a:pPr lvl="1"/>
            <a:r>
              <a:rPr lang="en-US" dirty="0" smtClean="0"/>
              <a:t>Drinks &amp; jokes</a:t>
            </a:r>
          </a:p>
          <a:p>
            <a:r>
              <a:rPr lang="en-US" dirty="0" smtClean="0"/>
              <a:t>Afterwards: socializing</a:t>
            </a:r>
          </a:p>
          <a:p>
            <a:endParaRPr lang="nl-NL" dirty="0"/>
          </a:p>
        </p:txBody>
      </p:sp>
    </p:spTree>
    <p:extLst>
      <p:ext uri="{BB962C8B-B14F-4D97-AF65-F5344CB8AC3E}">
        <p14:creationId xmlns:p14="http://schemas.microsoft.com/office/powerpoint/2010/main" val="36573183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Which topics and themes would you like to see in our session on April 16th?</a:t>
            </a:r>
            <a:endParaRPr lang="nl-NL" dirty="0"/>
          </a:p>
        </p:txBody>
      </p:sp>
      <p:sp>
        <p:nvSpPr>
          <p:cNvPr id="3" name="Content Placeholder 2"/>
          <p:cNvSpPr>
            <a:spLocks noGrp="1"/>
          </p:cNvSpPr>
          <p:nvPr>
            <p:ph idx="1"/>
          </p:nvPr>
        </p:nvSpPr>
        <p:spPr>
          <a:xfrm>
            <a:off x="720003" y="936000"/>
            <a:ext cx="8040276" cy="3780000"/>
          </a:xfrm>
        </p:spPr>
        <p:txBody>
          <a:bodyPr/>
          <a:lstStyle/>
          <a:p>
            <a:r>
              <a:rPr lang="en-US" dirty="0"/>
              <a:t>team roles in </a:t>
            </a:r>
            <a:r>
              <a:rPr lang="en-US" dirty="0" err="1"/>
              <a:t>microservice</a:t>
            </a:r>
            <a:r>
              <a:rPr lang="en-US" dirty="0"/>
              <a:t> development, testing. Managing cross-product projects</a:t>
            </a:r>
          </a:p>
          <a:p>
            <a:r>
              <a:rPr lang="en-US" dirty="0" err="1"/>
              <a:t>Microservice</a:t>
            </a:r>
            <a:r>
              <a:rPr lang="en-US" dirty="0"/>
              <a:t> design and dealing with Master / Reference Data</a:t>
            </a:r>
          </a:p>
          <a:p>
            <a:r>
              <a:rPr lang="en-US" dirty="0" smtClean="0"/>
              <a:t>central </a:t>
            </a:r>
            <a:r>
              <a:rPr lang="en-US" dirty="0"/>
              <a:t>logging, </a:t>
            </a:r>
            <a:r>
              <a:rPr lang="en-US" dirty="0" smtClean="0"/>
              <a:t>authentication and </a:t>
            </a:r>
            <a:r>
              <a:rPr lang="en-US" dirty="0" err="1" smtClean="0"/>
              <a:t>authorisation</a:t>
            </a:r>
            <a:r>
              <a:rPr lang="en-US" dirty="0" smtClean="0"/>
              <a:t>, DTAP street</a:t>
            </a:r>
            <a:endParaRPr lang="en-US" dirty="0"/>
          </a:p>
          <a:p>
            <a:r>
              <a:rPr lang="en-US" dirty="0" err="1"/>
              <a:t>eventsourcing</a:t>
            </a:r>
            <a:r>
              <a:rPr lang="en-US" dirty="0"/>
              <a:t>/CQRS! ; best practices/</a:t>
            </a:r>
            <a:r>
              <a:rPr lang="en-US" dirty="0" err="1"/>
              <a:t>microservice</a:t>
            </a:r>
            <a:r>
              <a:rPr lang="en-US" dirty="0"/>
              <a:t> patterns; </a:t>
            </a:r>
            <a:r>
              <a:rPr lang="en-US" dirty="0" err="1"/>
              <a:t>praktijkverhalen</a:t>
            </a:r>
            <a:endParaRPr lang="en-US" dirty="0"/>
          </a:p>
          <a:p>
            <a:r>
              <a:rPr lang="en-US" dirty="0" err="1"/>
              <a:t>Ik</a:t>
            </a:r>
            <a:r>
              <a:rPr lang="en-US" dirty="0"/>
              <a:t> ben nog </a:t>
            </a:r>
            <a:r>
              <a:rPr lang="en-US" dirty="0" err="1"/>
              <a:t>zoekende</a:t>
            </a:r>
            <a:r>
              <a:rPr lang="en-US" dirty="0"/>
              <a:t> hoe of wat met Micro services. </a:t>
            </a:r>
            <a:r>
              <a:rPr lang="en-US" dirty="0" smtClean="0"/>
              <a:t>Do’s &amp; </a:t>
            </a:r>
            <a:r>
              <a:rPr lang="en-US" dirty="0" err="1" smtClean="0"/>
              <a:t>Dont’s</a:t>
            </a:r>
            <a:r>
              <a:rPr lang="en-US" dirty="0"/>
              <a:t>, </a:t>
            </a:r>
            <a:r>
              <a:rPr lang="en-US" dirty="0" smtClean="0"/>
              <a:t>guidelines, </a:t>
            </a:r>
            <a:r>
              <a:rPr lang="en-US" dirty="0"/>
              <a:t>....</a:t>
            </a:r>
          </a:p>
          <a:p>
            <a:r>
              <a:rPr lang="en-US" dirty="0" smtClean="0"/>
              <a:t>Your </a:t>
            </a:r>
            <a:r>
              <a:rPr lang="en-US" dirty="0"/>
              <a:t>experiences with achieving a </a:t>
            </a:r>
            <a:r>
              <a:rPr lang="en-US" dirty="0" err="1"/>
              <a:t>microservice</a:t>
            </a:r>
            <a:r>
              <a:rPr lang="en-US" dirty="0"/>
              <a:t>-based architecture with cloud services as Google Cloud Platform or AWS.</a:t>
            </a:r>
          </a:p>
          <a:p>
            <a:r>
              <a:rPr lang="en-US" dirty="0"/>
              <a:t>Implementation of </a:t>
            </a:r>
            <a:r>
              <a:rPr lang="en-US" dirty="0" err="1"/>
              <a:t>microservices</a:t>
            </a:r>
            <a:r>
              <a:rPr lang="en-US" dirty="0"/>
              <a:t>, orchestration of </a:t>
            </a:r>
            <a:r>
              <a:rPr lang="en-US" dirty="0" err="1"/>
              <a:t>microservices</a:t>
            </a:r>
            <a:r>
              <a:rPr lang="en-US" dirty="0"/>
              <a:t>, </a:t>
            </a:r>
            <a:r>
              <a:rPr lang="en-US" dirty="0" err="1"/>
              <a:t>microservices</a:t>
            </a:r>
            <a:r>
              <a:rPr lang="en-US" dirty="0"/>
              <a:t> for start-up's</a:t>
            </a:r>
          </a:p>
          <a:p>
            <a:r>
              <a:rPr lang="en-US" dirty="0"/>
              <a:t>How to manage a landscape with </a:t>
            </a:r>
            <a:r>
              <a:rPr lang="en-US" dirty="0" err="1"/>
              <a:t>microservices</a:t>
            </a:r>
            <a:r>
              <a:rPr lang="en-US" dirty="0"/>
              <a:t> with multiple teams. What to use for storage. Cross-service references</a:t>
            </a:r>
            <a:r>
              <a:rPr lang="en-US" dirty="0" smtClean="0"/>
              <a:t>.</a:t>
            </a:r>
          </a:p>
          <a:p>
            <a:r>
              <a:rPr lang="en-US" dirty="0"/>
              <a:t>e.g. security and logging/monitoring</a:t>
            </a:r>
          </a:p>
          <a:p>
            <a:r>
              <a:rPr lang="en-US" dirty="0"/>
              <a:t>Good explanation of </a:t>
            </a:r>
            <a:r>
              <a:rPr lang="en-US" dirty="0" err="1"/>
              <a:t>Microservices</a:t>
            </a:r>
            <a:r>
              <a:rPr lang="en-US" dirty="0"/>
              <a:t> and how to place it within the current IT-landscape</a:t>
            </a:r>
          </a:p>
          <a:p>
            <a:r>
              <a:rPr lang="en-US" dirty="0"/>
              <a:t>Definition, principles, benefits</a:t>
            </a:r>
          </a:p>
          <a:p>
            <a:endParaRPr lang="en-US"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13663044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Which topics and themes would you like to see in our session on April 16th?</a:t>
            </a:r>
            <a:endParaRPr lang="nl-NL" dirty="0"/>
          </a:p>
        </p:txBody>
      </p:sp>
      <p:sp>
        <p:nvSpPr>
          <p:cNvPr id="3" name="Content Placeholder 2"/>
          <p:cNvSpPr>
            <a:spLocks noGrp="1"/>
          </p:cNvSpPr>
          <p:nvPr>
            <p:ph idx="1"/>
          </p:nvPr>
        </p:nvSpPr>
        <p:spPr>
          <a:xfrm>
            <a:off x="720003" y="854357"/>
            <a:ext cx="8072933" cy="3780000"/>
          </a:xfrm>
        </p:spPr>
        <p:txBody>
          <a:bodyPr/>
          <a:lstStyle/>
          <a:p>
            <a:r>
              <a:rPr lang="en-US" dirty="0" smtClean="0"/>
              <a:t>where </a:t>
            </a:r>
            <a:r>
              <a:rPr lang="en-US" dirty="0"/>
              <a:t>has </a:t>
            </a:r>
            <a:r>
              <a:rPr lang="en-US" dirty="0" err="1"/>
              <a:t>microservices</a:t>
            </a:r>
            <a:r>
              <a:rPr lang="en-US" dirty="0"/>
              <a:t> added value, how to integrate with existing </a:t>
            </a:r>
            <a:r>
              <a:rPr lang="en-US" dirty="0" err="1"/>
              <a:t>envirement</a:t>
            </a:r>
            <a:r>
              <a:rPr lang="en-US" dirty="0"/>
              <a:t> and how to keep it manageable.</a:t>
            </a:r>
          </a:p>
          <a:p>
            <a:r>
              <a:rPr lang="en-US" dirty="0"/>
              <a:t>What can </a:t>
            </a:r>
            <a:r>
              <a:rPr lang="en-US" dirty="0" err="1"/>
              <a:t>Microservices</a:t>
            </a:r>
            <a:r>
              <a:rPr lang="en-US" dirty="0"/>
              <a:t> mean for </a:t>
            </a:r>
            <a:r>
              <a:rPr lang="en-US" dirty="0" smtClean="0"/>
              <a:t>our organization?</a:t>
            </a:r>
            <a:endParaRPr lang="en-US" dirty="0"/>
          </a:p>
          <a:p>
            <a:r>
              <a:rPr lang="en-US" dirty="0"/>
              <a:t>just </a:t>
            </a:r>
            <a:r>
              <a:rPr lang="en-US" dirty="0" smtClean="0"/>
              <a:t>interested </a:t>
            </a:r>
            <a:r>
              <a:rPr lang="en-US" dirty="0"/>
              <a:t>in new </a:t>
            </a:r>
            <a:r>
              <a:rPr lang="en-US" dirty="0" smtClean="0"/>
              <a:t>technologies</a:t>
            </a:r>
            <a:endParaRPr lang="en-US" dirty="0"/>
          </a:p>
          <a:p>
            <a:r>
              <a:rPr lang="en-US" dirty="0"/>
              <a:t>Are </a:t>
            </a:r>
            <a:r>
              <a:rPr lang="en-US" dirty="0" err="1"/>
              <a:t>microservices</a:t>
            </a:r>
            <a:r>
              <a:rPr lang="en-US" dirty="0"/>
              <a:t> suitable for large data driven applications?</a:t>
            </a:r>
          </a:p>
          <a:p>
            <a:r>
              <a:rPr lang="en-US" dirty="0"/>
              <a:t>What about security, service discovery, health monitoring &amp; performance, back pressure, failover ? Monitoring, </a:t>
            </a:r>
            <a:r>
              <a:rPr lang="en-US" dirty="0" err="1"/>
              <a:t>eg</a:t>
            </a:r>
            <a:r>
              <a:rPr lang="en-US" dirty="0"/>
              <a:t> </a:t>
            </a:r>
            <a:r>
              <a:rPr lang="en-US" dirty="0" smtClean="0"/>
              <a:t>traceability</a:t>
            </a:r>
            <a:r>
              <a:rPr lang="en-US" dirty="0"/>
              <a:t>, throughput and latencies between applications and databases in a </a:t>
            </a:r>
            <a:r>
              <a:rPr lang="en-US" dirty="0" err="1"/>
              <a:t>Microservices</a:t>
            </a:r>
            <a:r>
              <a:rPr lang="en-US" dirty="0"/>
              <a:t> Architecture?</a:t>
            </a:r>
          </a:p>
          <a:p>
            <a:r>
              <a:rPr lang="en-US" dirty="0"/>
              <a:t>Service granularity , </a:t>
            </a:r>
            <a:r>
              <a:rPr lang="en-US" dirty="0" err="1"/>
              <a:t>Microservice</a:t>
            </a:r>
            <a:r>
              <a:rPr lang="en-US" dirty="0"/>
              <a:t> management.</a:t>
            </a:r>
          </a:p>
          <a:p>
            <a:r>
              <a:rPr lang="en-US" dirty="0" err="1"/>
              <a:t>Defenition</a:t>
            </a:r>
            <a:r>
              <a:rPr lang="en-US" dirty="0"/>
              <a:t> of </a:t>
            </a:r>
            <a:r>
              <a:rPr lang="en-US" dirty="0" err="1"/>
              <a:t>microservices</a:t>
            </a:r>
            <a:r>
              <a:rPr lang="en-US" dirty="0"/>
              <a:t>, benefits, risks, architectures</a:t>
            </a:r>
          </a:p>
          <a:p>
            <a:r>
              <a:rPr lang="en-US" dirty="0"/>
              <a:t>Impact of </a:t>
            </a:r>
            <a:r>
              <a:rPr lang="en-US" dirty="0" err="1"/>
              <a:t>microservices</a:t>
            </a:r>
            <a:r>
              <a:rPr lang="en-US" dirty="0"/>
              <a:t> to our work of Solution Architect. What should we do differently? Where to focus on more than before? What is an architecture ready user story for a </a:t>
            </a:r>
            <a:r>
              <a:rPr lang="en-US" dirty="0" err="1"/>
              <a:t>microservice</a:t>
            </a:r>
            <a:r>
              <a:rPr lang="en-US" dirty="0"/>
              <a:t>? How to do the governance?</a:t>
            </a:r>
          </a:p>
          <a:p>
            <a:r>
              <a:rPr lang="en-US" dirty="0"/>
              <a:t>Best practices for designing and implementing, experience with </a:t>
            </a:r>
            <a:r>
              <a:rPr lang="en-US" dirty="0" err="1"/>
              <a:t>Microservices</a:t>
            </a:r>
            <a:r>
              <a:rPr lang="en-US" dirty="0"/>
              <a:t> in different enterprises.</a:t>
            </a:r>
          </a:p>
          <a:p>
            <a:endParaRPr lang="nl-NL"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25069972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22</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4"/>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5"/>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6"/>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4116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 some promises &amp; expectations …</a:t>
            </a:r>
            <a:endParaRPr lang="nl-NL" dirty="0"/>
          </a:p>
        </p:txBody>
      </p:sp>
      <p:sp>
        <p:nvSpPr>
          <p:cNvPr id="3" name="Content Placeholder 2"/>
          <p:cNvSpPr>
            <a:spLocks noGrp="1"/>
          </p:cNvSpPr>
          <p:nvPr>
            <p:ph idx="1"/>
          </p:nvPr>
        </p:nvSpPr>
        <p:spPr/>
        <p:txBody>
          <a:bodyPr/>
          <a:lstStyle/>
          <a:p>
            <a:r>
              <a:rPr lang="en-US" dirty="0" smtClean="0"/>
              <a:t>Agility – Time to market, low cost &amp; risk of change</a:t>
            </a:r>
          </a:p>
          <a:p>
            <a:pPr lvl="1"/>
            <a:r>
              <a:rPr lang="en-US" dirty="0" smtClean="0"/>
              <a:t>Independent units – in development, deployment and ops</a:t>
            </a:r>
          </a:p>
          <a:p>
            <a:r>
              <a:rPr lang="en-US" dirty="0" smtClean="0"/>
              <a:t>Less complexity, more appealing learning curve</a:t>
            </a:r>
          </a:p>
          <a:p>
            <a:pPr lvl="1"/>
            <a:r>
              <a:rPr lang="en-US" dirty="0" smtClean="0"/>
              <a:t>Smaller units, easier to understand | fix  | evolve, less risk</a:t>
            </a:r>
          </a:p>
          <a:p>
            <a:r>
              <a:rPr lang="en-US" dirty="0" smtClean="0"/>
              <a:t>Higher availability</a:t>
            </a:r>
          </a:p>
          <a:p>
            <a:pPr lvl="1"/>
            <a:r>
              <a:rPr lang="en-US" dirty="0" smtClean="0"/>
              <a:t>Even if some </a:t>
            </a:r>
            <a:r>
              <a:rPr lang="en-US" dirty="0" err="1" smtClean="0"/>
              <a:t>microservices</a:t>
            </a:r>
            <a:r>
              <a:rPr lang="en-US" dirty="0" smtClean="0"/>
              <a:t> are down, others can still (largely) function</a:t>
            </a:r>
          </a:p>
          <a:p>
            <a:r>
              <a:rPr lang="en-US" dirty="0" smtClean="0"/>
              <a:t>Higher, Easier Scalability</a:t>
            </a:r>
          </a:p>
          <a:p>
            <a:r>
              <a:rPr lang="en-US" dirty="0" smtClean="0"/>
              <a:t>Lower technical debt &amp; quicker technical innovation</a:t>
            </a:r>
            <a:endParaRPr lang="nl-NL" dirty="0"/>
          </a:p>
        </p:txBody>
      </p:sp>
      <p:sp>
        <p:nvSpPr>
          <p:cNvPr id="4" name="Footer Placeholder 3"/>
          <p:cNvSpPr>
            <a:spLocks noGrp="1"/>
          </p:cNvSpPr>
          <p:nvPr>
            <p:ph type="ftr" sz="quarter" idx="11"/>
          </p:nvPr>
        </p:nvSpPr>
        <p:spPr/>
        <p:txBody>
          <a:bodyPr/>
          <a:lstStyle/>
          <a:p>
            <a:r>
              <a:rPr lang="en-US" smtClean="0"/>
              <a:t>Kennismaking Flex I.D. &amp; AMIS, April 2018</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a:t>
            </a:fld>
            <a:endParaRPr lang="nl-NL"/>
          </a:p>
        </p:txBody>
      </p:sp>
    </p:spTree>
    <p:extLst>
      <p:ext uri="{BB962C8B-B14F-4D97-AF65-F5344CB8AC3E}">
        <p14:creationId xmlns:p14="http://schemas.microsoft.com/office/powerpoint/2010/main" val="42564862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Soaring through the Clouds – The Sequel</a:t>
            </a:r>
            <a:br>
              <a:rPr lang="en-US" dirty="0"/>
            </a:br>
            <a:r>
              <a:rPr lang="en-US" sz="3300" dirty="0"/>
              <a:t>Cloud Native </a:t>
            </a:r>
            <a:r>
              <a:rPr lang="en-US" sz="3300" dirty="0" err="1"/>
              <a:t>Microservices</a:t>
            </a:r>
            <a:r>
              <a:rPr lang="en-US" sz="3300" dirty="0"/>
              <a:t> Architecture</a:t>
            </a:r>
            <a:br>
              <a:rPr lang="en-US" sz="3300" dirty="0"/>
            </a:br>
            <a:endParaRPr lang="nl-NL" dirty="0"/>
          </a:p>
        </p:txBody>
      </p:sp>
      <p:sp>
        <p:nvSpPr>
          <p:cNvPr id="3" name="Subtitle 2"/>
          <p:cNvSpPr>
            <a:spLocks noGrp="1"/>
          </p:cNvSpPr>
          <p:nvPr>
            <p:ph type="subTitle" idx="1"/>
          </p:nvPr>
        </p:nvSpPr>
        <p:spPr/>
        <p:txBody>
          <a:bodyPr/>
          <a:lstStyle/>
          <a:p>
            <a:pPr algn="l"/>
            <a:r>
              <a:rPr lang="en-US" dirty="0"/>
              <a:t>EMEA PaaS Partner Forum</a:t>
            </a:r>
          </a:p>
          <a:p>
            <a:pPr algn="l"/>
            <a:r>
              <a:rPr lang="en-US" dirty="0"/>
              <a:t>Budapest, March 2018</a:t>
            </a:r>
          </a:p>
        </p:txBody>
      </p:sp>
      <p:pic>
        <p:nvPicPr>
          <p:cNvPr id="21" name="Picture 20"/>
          <p:cNvPicPr>
            <a:picLocks noChangeAspect="1"/>
          </p:cNvPicPr>
          <p:nvPr/>
        </p:nvPicPr>
        <p:blipFill>
          <a:blip r:embed="rId2"/>
          <a:stretch>
            <a:fillRect/>
          </a:stretch>
        </p:blipFill>
        <p:spPr>
          <a:xfrm>
            <a:off x="5133416" y="2208610"/>
            <a:ext cx="3481548" cy="2739400"/>
          </a:xfrm>
          <a:prstGeom prst="rect">
            <a:avLst/>
          </a:prstGeom>
        </p:spPr>
      </p:pic>
    </p:spTree>
    <p:extLst>
      <p:ext uri="{BB962C8B-B14F-4D97-AF65-F5344CB8AC3E}">
        <p14:creationId xmlns:p14="http://schemas.microsoft.com/office/powerpoint/2010/main" val="38303635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628651" y="790436"/>
            <a:ext cx="6908393" cy="419630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569867" y="162810"/>
            <a:ext cx="7886700" cy="994172"/>
          </a:xfrm>
        </p:spPr>
        <p:txBody>
          <a:bodyPr>
            <a:normAutofit/>
          </a:bodyPr>
          <a:lstStyle/>
          <a:p>
            <a:r>
              <a:rPr lang="en-US" dirty="0"/>
              <a:t>Meet Our Web Shop</a:t>
            </a:r>
            <a:br>
              <a:rPr lang="en-US" dirty="0"/>
            </a:br>
            <a:endParaRPr lang="nl-NL" dirty="0"/>
          </a:p>
        </p:txBody>
      </p:sp>
      <p:pic>
        <p:nvPicPr>
          <p:cNvPr id="5" name="Picture 4"/>
          <p:cNvPicPr>
            <a:picLocks noChangeAspect="1"/>
          </p:cNvPicPr>
          <p:nvPr/>
        </p:nvPicPr>
        <p:blipFill>
          <a:blip r:embed="rId5"/>
          <a:stretch>
            <a:fillRect/>
          </a:stretch>
        </p:blipFill>
        <p:spPr>
          <a:xfrm>
            <a:off x="8741901" y="32357"/>
            <a:ext cx="347632" cy="411781"/>
          </a:xfrm>
          <a:prstGeom prst="rect">
            <a:avLst/>
          </a:prstGeom>
        </p:spPr>
      </p:pic>
      <p:pic>
        <p:nvPicPr>
          <p:cNvPr id="3" name="Picture 2"/>
          <p:cNvPicPr>
            <a:picLocks noChangeAspect="1"/>
          </p:cNvPicPr>
          <p:nvPr/>
        </p:nvPicPr>
        <p:blipFill>
          <a:blip r:embed="rId6"/>
          <a:stretch>
            <a:fillRect/>
          </a:stretch>
        </p:blipFill>
        <p:spPr>
          <a:xfrm>
            <a:off x="2863954" y="1343339"/>
            <a:ext cx="1505498" cy="289519"/>
          </a:xfrm>
          <a:prstGeom prst="rect">
            <a:avLst/>
          </a:prstGeom>
        </p:spPr>
      </p:pic>
    </p:spTree>
    <p:extLst>
      <p:ext uri="{BB962C8B-B14F-4D97-AF65-F5344CB8AC3E}">
        <p14:creationId xmlns:p14="http://schemas.microsoft.com/office/powerpoint/2010/main" val="41358673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1916034" y="625908"/>
            <a:ext cx="6877639" cy="4062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89179" y="460856"/>
            <a:ext cx="1036385" cy="1552404"/>
          </a:xfrm>
        </p:spPr>
      </p:pic>
      <p:pic>
        <p:nvPicPr>
          <p:cNvPr id="4" name="Picture 3"/>
          <p:cNvPicPr>
            <a:picLocks noChangeAspect="1"/>
          </p:cNvPicPr>
          <p:nvPr/>
        </p:nvPicPr>
        <p:blipFill>
          <a:blip r:embed="rId4"/>
          <a:stretch>
            <a:fillRect/>
          </a:stretch>
        </p:blipFill>
        <p:spPr>
          <a:xfrm>
            <a:off x="3306092" y="778037"/>
            <a:ext cx="1866071" cy="2149641"/>
          </a:xfrm>
          <a:prstGeom prst="rect">
            <a:avLst/>
          </a:prstGeom>
        </p:spPr>
      </p:pic>
      <p:pic>
        <p:nvPicPr>
          <p:cNvPr id="6" name="Picture 5"/>
          <p:cNvPicPr>
            <a:picLocks noChangeAspect="1"/>
          </p:cNvPicPr>
          <p:nvPr/>
        </p:nvPicPr>
        <p:blipFill>
          <a:blip r:embed="rId5"/>
          <a:stretch>
            <a:fillRect/>
          </a:stretch>
        </p:blipFill>
        <p:spPr>
          <a:xfrm>
            <a:off x="6489713" y="1222946"/>
            <a:ext cx="1109732" cy="1580628"/>
          </a:xfrm>
          <a:prstGeom prst="rect">
            <a:avLst/>
          </a:prstGeom>
        </p:spPr>
      </p:pic>
      <p:pic>
        <p:nvPicPr>
          <p:cNvPr id="7" name="Picture 6"/>
          <p:cNvPicPr>
            <a:picLocks noChangeAspect="1"/>
          </p:cNvPicPr>
          <p:nvPr/>
        </p:nvPicPr>
        <p:blipFill>
          <a:blip r:embed="rId6"/>
          <a:stretch>
            <a:fillRect/>
          </a:stretch>
        </p:blipFill>
        <p:spPr>
          <a:xfrm>
            <a:off x="5759692" y="3154111"/>
            <a:ext cx="1456518" cy="1782875"/>
          </a:xfrm>
          <a:prstGeom prst="rect">
            <a:avLst/>
          </a:prstGeom>
        </p:spPr>
      </p:pic>
      <p:pic>
        <p:nvPicPr>
          <p:cNvPr id="8" name="Picture 7"/>
          <p:cNvPicPr>
            <a:picLocks noChangeAspect="1"/>
          </p:cNvPicPr>
          <p:nvPr/>
        </p:nvPicPr>
        <p:blipFill>
          <a:blip r:embed="rId7"/>
          <a:stretch>
            <a:fillRect/>
          </a:stretch>
        </p:blipFill>
        <p:spPr>
          <a:xfrm>
            <a:off x="4668915" y="2262240"/>
            <a:ext cx="1184473" cy="1431541"/>
          </a:xfrm>
          <a:prstGeom prst="rect">
            <a:avLst/>
          </a:prstGeom>
        </p:spPr>
      </p:pic>
      <p:pic>
        <p:nvPicPr>
          <p:cNvPr id="11" name="Picture 10"/>
          <p:cNvPicPr>
            <a:picLocks noChangeAspect="1"/>
          </p:cNvPicPr>
          <p:nvPr/>
        </p:nvPicPr>
        <p:blipFill>
          <a:blip r:embed="rId8"/>
          <a:stretch>
            <a:fillRect/>
          </a:stretch>
        </p:blipFill>
        <p:spPr>
          <a:xfrm>
            <a:off x="2605220" y="3077841"/>
            <a:ext cx="1633907" cy="1935414"/>
          </a:xfrm>
          <a:prstGeom prst="rect">
            <a:avLst/>
          </a:prstGeom>
        </p:spPr>
      </p:pic>
    </p:spTree>
    <p:extLst>
      <p:ext uri="{BB962C8B-B14F-4D97-AF65-F5344CB8AC3E}">
        <p14:creationId xmlns:p14="http://schemas.microsoft.com/office/powerpoint/2010/main" val="39861813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IT behind the </a:t>
            </a:r>
            <a:r>
              <a:rPr lang="en-US" dirty="0" err="1"/>
              <a:t>Webshop</a:t>
            </a:r>
            <a:r>
              <a:rPr lang="en-US" dirty="0"/>
              <a:t>?</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Tree>
    <p:extLst>
      <p:ext uri="{BB962C8B-B14F-4D97-AF65-F5344CB8AC3E}">
        <p14:creationId xmlns:p14="http://schemas.microsoft.com/office/powerpoint/2010/main" val="2467318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315469" y="1632699"/>
            <a:ext cx="678942"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89202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8603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581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0717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p:txBody>
          <a:bodyPr/>
          <a:lstStyle/>
          <a:p>
            <a:r>
              <a:rPr lang="en-US" dirty="0"/>
              <a:t>An Architect has to be a Developer</a:t>
            </a:r>
            <a:endParaRPr lang="nl-NL" dirty="0"/>
          </a:p>
        </p:txBody>
      </p:sp>
    </p:spTree>
    <p:extLst>
      <p:ext uri="{BB962C8B-B14F-4D97-AF65-F5344CB8AC3E}">
        <p14:creationId xmlns:p14="http://schemas.microsoft.com/office/powerpoint/2010/main" val="174035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14104</TotalTime>
  <Words>1273</Words>
  <Application>Microsoft Office PowerPoint</Application>
  <PresentationFormat>On-screen Show (16:9)</PresentationFormat>
  <Paragraphs>166</Paragraphs>
  <Slides>22</Slides>
  <Notes>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22</vt:i4>
      </vt:variant>
    </vt:vector>
  </HeadingPairs>
  <TitlesOfParts>
    <vt:vector size="28" baseType="lpstr">
      <vt:lpstr>Arial</vt:lpstr>
      <vt:lpstr>Arial Narrow</vt:lpstr>
      <vt:lpstr>Arial Unicode MS</vt:lpstr>
      <vt:lpstr>Calibri</vt:lpstr>
      <vt:lpstr>Office-thema</vt:lpstr>
      <vt:lpstr>AMIS_WIDESCREEN</vt:lpstr>
      <vt:lpstr>Exploring Microservices in Existing Application Architectures </vt:lpstr>
      <vt:lpstr>Overview</vt:lpstr>
      <vt:lpstr>Microservices – some promises &amp; expectations …</vt:lpstr>
      <vt:lpstr>Soaring through the Clouds – The Sequel Cloud Native Microservices Architecture </vt:lpstr>
      <vt:lpstr>Meet Our Web Shop </vt:lpstr>
      <vt:lpstr>The Team</vt:lpstr>
      <vt:lpstr>What’s the IT behind the Webshop?</vt:lpstr>
      <vt:lpstr>PowerPoint Presentation</vt:lpstr>
      <vt:lpstr>Lessons Learned</vt:lpstr>
      <vt:lpstr>Lessons Learned</vt:lpstr>
      <vt:lpstr>Lessons Learned (page 2 / many)</vt:lpstr>
      <vt:lpstr>Survey under members of Oracle Architects Platform</vt:lpstr>
      <vt:lpstr>PowerPoint Presentation</vt:lpstr>
      <vt:lpstr>PowerPoint Presentation</vt:lpstr>
      <vt:lpstr>PowerPoint Presentation</vt:lpstr>
      <vt:lpstr>PowerPoint Presentation</vt:lpstr>
      <vt:lpstr>Technologies associated with Microservices</vt:lpstr>
      <vt:lpstr>If you have already started doing microservices, what are the main challenges and potential pitfalls in your experience - regarding technology, process, organisation, culture?</vt:lpstr>
      <vt:lpstr>If you have already started doing microservices, what are the main challenges and potential pitfalls in your experience - regarding technology, process, organisation, culture?</vt:lpstr>
      <vt:lpstr>Which topics and themes would you like to see in our session on April 16th?</vt:lpstr>
      <vt:lpstr>Which topics and themes would you like to see in our session on April 16th?</vt:lpstr>
      <vt:lpstr>Thank you!</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249</cp:revision>
  <dcterms:created xsi:type="dcterms:W3CDTF">2017-09-25T11:59:01Z</dcterms:created>
  <dcterms:modified xsi:type="dcterms:W3CDTF">2018-04-16T14:08:23Z</dcterms:modified>
</cp:coreProperties>
</file>